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432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2344400" y="533095"/>
            <a:ext cx="502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PITCH DECK  •  JULY 2026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3474720"/>
            <a:ext cx="163677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7200" spc="-280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that </a:t>
            </a:r>
            <a:pPr algn="l" indent="0" marL="0">
              <a:lnSpc>
                <a:spcPct val="95000"/>
              </a:lnSpc>
              <a:buNone/>
            </a:pPr>
            <a:r>
              <a:rPr lang="en-US" sz="7200" i="1" spc="-280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actually work</a:t>
            </a:r>
            <a:pPr algn="l" indent="0" marL="0">
              <a:lnSpc>
                <a:spcPct val="95000"/>
              </a:lnSpc>
              <a:buNone/>
            </a:pPr>
            <a:r>
              <a:rPr lang="en-US" sz="7200" spc="-280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your business.</a:t>
            </a:r>
            <a:endParaRPr lang="en-US" sz="7200" dirty="0"/>
          </a:p>
        </p:txBody>
      </p:sp>
      <p:sp>
        <p:nvSpPr>
          <p:cNvPr id="5" name="Shape 3"/>
          <p:cNvSpPr/>
          <p:nvPr/>
        </p:nvSpPr>
        <p:spPr>
          <a:xfrm>
            <a:off x="952805" y="6217920"/>
            <a:ext cx="16367760" cy="9144"/>
          </a:xfrm>
          <a:prstGeom prst="rect">
            <a:avLst/>
          </a:prstGeom>
          <a:solidFill>
            <a:srgbClr val="2A2A28"/>
          </a:solidFill>
          <a:ln/>
        </p:spPr>
      </p:sp>
      <p:sp>
        <p:nvSpPr>
          <p:cNvPr id="6" name="Text 4"/>
          <p:cNvSpPr/>
          <p:nvPr/>
        </p:nvSpPr>
        <p:spPr>
          <a:xfrm>
            <a:off x="952805" y="6583680"/>
            <a:ext cx="10972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spc="-10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deployments. Business-grade reliability. Built for South African companies that need results, not experiments.</a:t>
            </a:r>
            <a:endParaRPr lang="en-US" sz="24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•  CAPABILITIES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AI AGENTS ACTUALLY DO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805" y="1828800"/>
            <a:ext cx="1636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200" spc="-80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don't just chat. They execute.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952805" y="301752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Workflows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52805" y="352044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 down complex goals into steps, use tools, and complete tasks end-to-end with minimal supervision.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548165" y="301752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Memory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548165" y="352044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 every client interaction, preference, and outcome across weeks and months — improving every time.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52805" y="493776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Integration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52805" y="544068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to email, WhatsApp, CRM, calendars, documents, banking portals, and internal systems securely.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548165" y="493776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Multi-Channel Presence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9548165" y="544068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Operate where your clients are — WhatsApp, email, Teams, web forms — with consistent context.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52805" y="685800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Self-Improvement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52805" y="736092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from outcomes, refine skills, and get measurably better at your specific workflows over time.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9548165" y="685800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Oversight Built-In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548165" y="7360920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 edge cases, require approval on high-value actions, and maintain full audit logs.</a:t>
            </a:r>
            <a:endParaRPr lang="en-US" sz="18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•  TRANSFORMATION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AI AGENTS CHANGE YOUR BUSINESS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805" y="192024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8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40-60%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389120" y="1920240"/>
            <a:ext cx="1280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Reduction in repetitive admin &amp; follow-up time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389120" y="2514600"/>
            <a:ext cx="1280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team focuses on relationships and high-value advice instead of chasing documents or status updates.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52805" y="370332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8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4389120" y="3703320"/>
            <a:ext cx="1280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client response capability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389120" y="4297680"/>
            <a:ext cx="1280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and clients get answers at 2am or on weekends. You capture business you were previously losing to faster competitors.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52805" y="548640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8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3-5x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4389120" y="5486400"/>
            <a:ext cx="1280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Scalable service delivery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389120" y="6080760"/>
            <a:ext cx="1280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Handle significantly more clients or policies without linearly increasing headcount or burnout.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52805" y="72694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8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Audit-Ready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4389120" y="7269480"/>
            <a:ext cx="1280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action logged &amp; explainable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389120" y="7863840"/>
            <a:ext cx="1280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for FAIS, POPIA, and professional indemnity. Full transparency on what the agent did and why.</a:t>
            </a:r>
            <a:endParaRPr lang="en-US" sz="18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•  THE REALITY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 &amp; OPENCLAW ARE POWERFUL — BUT RAW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805" y="1920240"/>
            <a:ext cx="1636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are excellent open-source projects. Most businesses still struggle to turn them into reliable daily tools.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52805" y="292608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 Agent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52805" y="3429000"/>
            <a:ext cx="1636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20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Exceptional self-improvement and memory. Requires significant technical setup, ongoing tuning, and security management. Best for technical teams comfortable with self-hosting.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52805" y="493776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OpenClaw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52805" y="5440680"/>
            <a:ext cx="1636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20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multi-channel orchestration and control plane. Skills are mostly human-written or marketplace-driven. Can feel heavy for simple business workflows and still needs expertise to productionise.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52805" y="694944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Common Gap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52805" y="7452360"/>
            <a:ext cx="1636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2000" spc="-8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dedicated support. No SLAs. Compliance &amp; POPIA considerations left to you. Integration with legacy business systems is non-trivial. Time-to-value often 2–6 months for non-experts.</a:t>
            </a:r>
            <a:endParaRPr lang="en-US" sz="20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•  THE SOLUTION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8GENTS: PRODUCTION AI AGENTS FOR BUSINESS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805" y="1920240"/>
            <a:ext cx="1636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take the best of the open-source agent ecosystem and deliver it as a managed, reliable service tailored to how South African businesses actually operate.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52805" y="32004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2232965" y="32004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Specialised Business Agents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52805" y="3840480"/>
            <a:ext cx="8046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Pre-built agents for client onboarding, policy reviews, lead qualification, compliance checks, reporting, follow-ups, and more — customised to your workflows.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548165" y="32004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0828325" y="32004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&amp; Compliant by Design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548165" y="3840480"/>
            <a:ext cx="8046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POPIA-aligned deployments, audit logs, data residency options (local cloud or on-premise), and clear human oversight controls.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52805" y="59436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232965" y="59436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Integration &amp; Orchestration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52805" y="6583680"/>
            <a:ext cx="8046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to WhatsApp Business, email, your CRM, calendars, document systems, and key platforms. One agent can trigger actions across your stack.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548165" y="59436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828325" y="59436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 Optimisation &amp; Support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548165" y="6583680"/>
            <a:ext cx="8046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monitor performance, refine skills, add new capabilities, and provide local South African support with real SLAs — not just a Discord server.</a:t>
            </a:r>
            <a:endParaRPr lang="en-US" sz="18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•  COMPARISON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  vs  OPENCLAW  vs  8GENTS</a:t>
            </a:r>
            <a:endParaRPr lang="en-US" sz="1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52805" y="1828800"/>
          <a:ext cx="16367760" cy="7132320"/>
        </p:xfrm>
        <a:graphic>
          <a:graphicData uri="http://schemas.openxmlformats.org/drawingml/2006/table">
            <a:tbl>
              <a:tblPr/>
              <a:tblGrid>
                <a:gridCol w="3840480"/>
                <a:gridCol w="3931920"/>
                <a:gridCol w="3931920"/>
                <a:gridCol w="4663440"/>
              </a:tblGrid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ECE8E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Dimension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ECE8E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Hermes Agent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ECE8E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OpenClaw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C5DD9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8gents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Ease of deployment for business teams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Technical (self-hosted)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Technical + orchestration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Managed &amp; guided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Ongoing maintenance burden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 (you own it)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Medium-High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 (we handle it)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Business integrations &amp; legacy systems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Requires custom work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Good via plugins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Pre-built + custom connectors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POPIA / compliance readiness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Self-managed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Self-managed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Built-in controls &amp; audit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Autonomous skill improvement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Excellent (self-learning)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 (human + marketplace)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Strong + guided by us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Multi-channel strength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Very good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Excellent (control plane)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Excellent + business focus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Dedicated support &amp; SLAs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Community / self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Community / self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Local SA support + SLA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 to first meaningful value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2–6 months typical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1–4 months typical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2–6 weeks (pilot)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cost predictability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Variable (infra + time)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Variable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A8A49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Transparent monthly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2A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</a:tbl>
          </a:graphicData>
        </a:graphic>
      </p:graphicFrame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 •  IMPACT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LOOKS LIKE IN PRACTICE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805" y="182880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Services &amp; Advisory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952805" y="2331720"/>
            <a:ext cx="16367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reviews, Record of Advice prep, compliance logging, client follow-ups, and meeting preparation — all while maintaining full audit trails for FAIS and POPIA.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52805" y="365760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Estate &amp; Property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52805" y="4160520"/>
            <a:ext cx="16367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qualification &amp; WhatsApp nurturing, viewing scheduling, document chasing, offer management, and automated status updates to buyers, sellers, and landlords.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52805" y="548640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Services Firms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952805" y="5989320"/>
            <a:ext cx="16367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onboarding, proposal &amp; contract generation, invoice chasing, knowledge base updates, and meeting prep for accountants, consultants, and legal practices.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52805" y="7315200"/>
            <a:ext cx="1636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Retail, E-commerce &amp; Wholesale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952805" y="7818120"/>
            <a:ext cx="16367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spc="-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processing support, customer query handling across channels, inventory alerts, supplier follow-ups, and personalised marketing outreach at scale.</a:t>
            </a:r>
            <a:endParaRPr lang="en-US" sz="18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805" y="533095"/>
            <a:ext cx="18288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324" kern="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8GENTS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887200" y="533095"/>
            <a:ext cx="54864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spc="216" kern="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 •  NEXT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52805" y="1325880"/>
            <a:ext cx="16459200" cy="358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spc="288" kern="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GET YOUR FIRST AGENTS LIVE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2805" y="1920240"/>
            <a:ext cx="1636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are already delivering measurable results for growing South African SMEs. Here’s where we see the fastest impact.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52805" y="301752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2103120" y="3017520"/>
            <a:ext cx="1463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 Call (30–45 min)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103120" y="3611880"/>
            <a:ext cx="1463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map your highest-pain repetitive workflows and identify the fastest wins.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52805" y="475488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2103120" y="4754880"/>
            <a:ext cx="1463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Deployment (1–3 weeks)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2103120" y="5349240"/>
            <a:ext cx="1463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stand up 1–2 production agents in a secure environment, integrated with your tools, with you in control.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952805" y="649224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C5DD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200" dirty="0"/>
          </a:p>
        </p:txBody>
      </p:sp>
      <p:sp>
        <p:nvSpPr>
          <p:cNvPr id="13" name="Text 11"/>
          <p:cNvSpPr/>
          <p:nvPr/>
        </p:nvSpPr>
        <p:spPr>
          <a:xfrm>
            <a:off x="2103120" y="6492240"/>
            <a:ext cx="1463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&amp; Scale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2103120" y="7086600"/>
            <a:ext cx="1463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A8A4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real time saved and ROI. Expand to more agents and workflows with confidence.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952805" y="8503920"/>
            <a:ext cx="16367760" cy="9144"/>
          </a:xfrm>
          <a:prstGeom prst="rect">
            <a:avLst/>
          </a:prstGeom>
          <a:solidFill>
            <a:srgbClr val="2A2A28"/>
          </a:solidFill>
          <a:ln/>
        </p:spPr>
      </p:sp>
      <p:sp>
        <p:nvSpPr>
          <p:cNvPr id="16" name="Text 14"/>
          <p:cNvSpPr/>
          <p:nvPr/>
        </p:nvSpPr>
        <p:spPr>
          <a:xfrm>
            <a:off x="952805" y="8778240"/>
            <a:ext cx="1636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ECE8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see what AI agents can do for your business? Book a no-obligation discovery call and we’ll identify your highest-ROI opportunities together.</a:t>
            </a:r>
            <a:endParaRPr lang="en-US" sz="2000" dirty="0"/>
          </a:p>
        </p:txBody>
      </p:sp>
      <p:sp xmlns:p="http://schemas.openxmlformats.org/presentationml/2006/main" xmlns:a="http://schemas.openxmlformats.org/drawingml/2006/main">
        <p:nvSpPr>
          <p:cNvPr id="9101" name="wm-center"/>
          <p:cNvSpPr txBox="1"/>
          <p:nvPr/>
        </p:nvSpPr>
        <p:spPr>
          <a:xfrm rot="-1680000">
            <a:off x="1828800" y="3600450"/>
            <a:ext cx="14630400" cy="226314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4800" b="1" dirty="0">
                <a:solidFill>
                  <a:srgbClr val="5A4A7A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2" name="wm-tl"/>
          <p:cNvSpPr txBox="1"/>
          <p:nvPr/>
        </p:nvSpPr>
        <p:spPr>
          <a:xfrm>
            <a:off x="365760" y="205740"/>
            <a:ext cx="512064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/>
            <a:r>
              <a:rPr lang="en-US" sz="1100" b="1" dirty="0">
                <a:solidFill>
                  <a:srgbClr val="888899"/>
                </a:solidFill>
                <a:latin typeface="Calibri"/>
              </a:rPr>
              <a:t>8gents.xyz</a:t>
            </a:r>
          </a:p>
        </p:txBody>
      </p:sp>
      <p:sp xmlns:p="http://schemas.openxmlformats.org/presentationml/2006/main" xmlns:a="http://schemas.openxmlformats.org/drawingml/2006/main">
        <p:nvSpPr>
          <p:cNvPr id="9103" name="wm-foot"/>
          <p:cNvSpPr txBox="1"/>
          <p:nvPr/>
        </p:nvSpPr>
        <p:spPr>
          <a:xfrm>
            <a:off x="914400" y="9618345"/>
            <a:ext cx="16459200" cy="41148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/>
            <a:r>
              <a:rPr lang="en-US" sz="1000" dirty="0">
                <a:solidFill>
                  <a:srgbClr val="888899"/>
                </a:solidFill>
                <a:latin typeface="Calibri"/>
              </a:rPr>
              <a:t>Confidential · Property of 8gents · https://8gents.xyz · 8gents@agentmail.to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8gents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8gents — AI Agents for Business</dc:title>
  <dc:subject>PptxGenJS Presentation</dc:subject>
  <dc:creator>8gents</dc:creator>
  <cp:lastModifiedBy>8gents</cp:lastModifiedBy>
  <cp:revision>1</cp:revision>
  <dcterms:created xsi:type="dcterms:W3CDTF">2026-07-06T16:23:33Z</dcterms:created>
  <dcterms:modified xsi:type="dcterms:W3CDTF">2026-07-06T16:23:33Z</dcterms:modified>
</cp:coreProperties>
</file>